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1"/>
  </p:notesMasterIdLst>
  <p:sldIdLst>
    <p:sldId id="256" r:id="rId2"/>
    <p:sldId id="279" r:id="rId3"/>
    <p:sldId id="280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  <p:sldId id="268" r:id="rId15"/>
    <p:sldId id="269" r:id="rId16"/>
    <p:sldId id="270" r:id="rId17"/>
    <p:sldId id="275" r:id="rId18"/>
    <p:sldId id="273" r:id="rId19"/>
    <p:sldId id="274" r:id="rId20"/>
    <p:sldId id="258" r:id="rId21"/>
    <p:sldId id="272" r:id="rId22"/>
    <p:sldId id="278" r:id="rId23"/>
    <p:sldId id="284" r:id="rId24"/>
    <p:sldId id="283" r:id="rId25"/>
    <p:sldId id="281" r:id="rId26"/>
    <p:sldId id="282" r:id="rId27"/>
    <p:sldId id="271" r:id="rId28"/>
    <p:sldId id="285" r:id="rId29"/>
    <p:sldId id="286" r:id="rId30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 Světlá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Světlá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větlý styl 3 – zvýraznění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1B151-76D1-48B5-B088-28752236B4C5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65F31-FA1B-4C46-BCA9-32513CF0B7A4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544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2481B-5154-415F-B752-558547769AA3}" type="datetimeFigureOut">
              <a:rPr lang="cs-CZ" smtClean="0"/>
              <a:pPr/>
              <a:t>26.9.2012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8000" dirty="0" smtClean="0"/>
              <a:t>CPU</a:t>
            </a:r>
            <a:endParaRPr lang="cs-CZ" sz="80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403648" y="4869160"/>
            <a:ext cx="6400800" cy="1273696"/>
          </a:xfrm>
        </p:spPr>
        <p:txBody>
          <a:bodyPr/>
          <a:lstStyle/>
          <a:p>
            <a:r>
              <a:rPr lang="cs-CZ" dirty="0" smtClean="0"/>
              <a:t>Martin Koňařík</a:t>
            </a:r>
          </a:p>
          <a:p>
            <a:r>
              <a:rPr lang="cs-CZ" dirty="0" smtClean="0"/>
              <a:t>SSPŠ Praha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5040560"/>
          </a:xfrm>
        </p:spPr>
        <p:txBody>
          <a:bodyPr>
            <a:noAutofit/>
          </a:bodyPr>
          <a:lstStyle/>
          <a:p>
            <a:r>
              <a:rPr lang="cs-CZ" sz="2400" dirty="0" smtClean="0"/>
              <a:t>16-bitový procesor</a:t>
            </a:r>
          </a:p>
          <a:p>
            <a:r>
              <a:rPr lang="cs-CZ" sz="2400" dirty="0" smtClean="0"/>
              <a:t>6-12,5 MHz</a:t>
            </a:r>
          </a:p>
          <a:p>
            <a:r>
              <a:rPr lang="cs-CZ" sz="2400" dirty="0"/>
              <a:t>p</a:t>
            </a:r>
            <a:r>
              <a:rPr lang="cs-CZ" sz="2400" dirty="0" smtClean="0"/>
              <a:t>ouzdro PLCC nebo PGA, 68 pinů</a:t>
            </a:r>
          </a:p>
          <a:p>
            <a:r>
              <a:rPr lang="cs-CZ" sz="2400" dirty="0" smtClean="0"/>
              <a:t>134.000 tranzistorů</a:t>
            </a:r>
          </a:p>
          <a:p>
            <a:r>
              <a:rPr lang="cs-CZ" sz="2400" dirty="0" smtClean="0"/>
              <a:t>technologie 1,5um</a:t>
            </a:r>
          </a:p>
          <a:p>
            <a:endParaRPr lang="cs-CZ" sz="2400" dirty="0"/>
          </a:p>
          <a:p>
            <a:r>
              <a:rPr lang="cs-CZ" sz="2400" dirty="0" smtClean="0"/>
              <a:t>16-bitová datová sběrnice</a:t>
            </a:r>
          </a:p>
          <a:p>
            <a:r>
              <a:rPr lang="cs-CZ" sz="2400" b="1" dirty="0" smtClean="0"/>
              <a:t>24-bitová adresová sběrnice </a:t>
            </a:r>
          </a:p>
          <a:p>
            <a:pPr>
              <a:buNone/>
            </a:pPr>
            <a:r>
              <a:rPr lang="cs-CZ" sz="2400" b="1" dirty="0" smtClean="0"/>
              <a:t>           =&gt; adresace 16MB paměti</a:t>
            </a:r>
            <a:r>
              <a:rPr lang="cs-CZ" sz="2400" dirty="0" smtClean="0"/>
              <a:t/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1982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56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80286</a:t>
            </a:r>
            <a:endParaRPr lang="cs-CZ" sz="40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4797152"/>
            <a:ext cx="3790181" cy="188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340768"/>
            <a:ext cx="3995936" cy="266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1982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56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80286</a:t>
            </a:r>
            <a:endParaRPr lang="cs-CZ" sz="4000" b="1" dirty="0"/>
          </a:p>
        </p:txBody>
      </p:sp>
      <p:pic>
        <p:nvPicPr>
          <p:cNvPr id="9" name="Zástupný symbol pro obsah 8" descr="pga286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2420888"/>
            <a:ext cx="4104456" cy="4104456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4976" y="0"/>
            <a:ext cx="2849024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Obrázek 10" descr="plcc286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2780928"/>
            <a:ext cx="4117170" cy="3861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700808"/>
            <a:ext cx="4824536" cy="2304256"/>
          </a:xfrm>
        </p:spPr>
        <p:txBody>
          <a:bodyPr>
            <a:noAutofit/>
          </a:bodyPr>
          <a:lstStyle/>
          <a:p>
            <a:r>
              <a:rPr lang="cs-CZ" sz="2400" b="1" dirty="0" smtClean="0"/>
              <a:t>32-bitový procesor</a:t>
            </a:r>
          </a:p>
          <a:p>
            <a:r>
              <a:rPr lang="cs-CZ" sz="2400" dirty="0" smtClean="0"/>
              <a:t>12-40 MHz</a:t>
            </a:r>
          </a:p>
          <a:p>
            <a:r>
              <a:rPr lang="cs-CZ" sz="2400" dirty="0" smtClean="0"/>
              <a:t>175.000 tranzistorů</a:t>
            </a:r>
          </a:p>
          <a:p>
            <a:r>
              <a:rPr lang="cs-CZ" sz="2400" dirty="0" smtClean="0"/>
              <a:t>technologie 1,5 - 1 um</a:t>
            </a:r>
          </a:p>
          <a:p>
            <a:r>
              <a:rPr lang="cs-CZ" sz="2400" dirty="0" smtClean="0"/>
              <a:t>pouzdro PGA nebo PQFP</a:t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1985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56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80386</a:t>
            </a:r>
            <a:endParaRPr lang="cs-CZ" sz="4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260648"/>
            <a:ext cx="3094014" cy="3073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ulka 9"/>
          <p:cNvGraphicFramePr>
            <a:graphicFrameLocks noGrp="1"/>
          </p:cNvGraphicFramePr>
          <p:nvPr/>
        </p:nvGraphicFramePr>
        <p:xfrm>
          <a:off x="3347864" y="4293096"/>
          <a:ext cx="5256585" cy="2286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52195"/>
                <a:gridCol w="1752195"/>
                <a:gridCol w="1752195"/>
              </a:tblGrid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386 DX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386 SX</a:t>
                      </a:r>
                      <a:endParaRPr lang="cs-CZ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 smtClean="0"/>
                        <a:t>Data 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32 bit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16 bit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 err="1" smtClean="0"/>
                        <a:t>Address</a:t>
                      </a:r>
                      <a:r>
                        <a:rPr lang="cs-CZ" sz="2400" dirty="0" smtClean="0"/>
                        <a:t> Bus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32 bit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24 bit</a:t>
                      </a:r>
                      <a:endParaRPr lang="cs-CZ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 smtClean="0"/>
                        <a:t>Max.</a:t>
                      </a:r>
                      <a:r>
                        <a:rPr lang="cs-CZ" sz="2400" baseline="0" dirty="0" smtClean="0"/>
                        <a:t> RAM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4 GB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16</a:t>
                      </a:r>
                      <a:r>
                        <a:rPr lang="cs-CZ" sz="2400" baseline="0" dirty="0" smtClean="0"/>
                        <a:t> MB</a:t>
                      </a:r>
                      <a:endParaRPr lang="cs-CZ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s-CZ" sz="2400" dirty="0" err="1" smtClean="0"/>
                        <a:t>pins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132</a:t>
                      </a:r>
                      <a:endParaRPr lang="cs-C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400" dirty="0" smtClean="0"/>
                        <a:t>88/100</a:t>
                      </a:r>
                      <a:endParaRPr lang="cs-CZ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21088"/>
            <a:ext cx="2304256" cy="229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ovéPole 11"/>
          <p:cNvSpPr txBox="1"/>
          <p:nvPr/>
        </p:nvSpPr>
        <p:spPr>
          <a:xfrm>
            <a:off x="7164288" y="3861048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dirty="0" smtClean="0"/>
              <a:t>1988</a:t>
            </a:r>
            <a:endParaRPr lang="cs-CZ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1985, 1988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56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80386</a:t>
            </a:r>
            <a:endParaRPr lang="cs-CZ" sz="4000" b="1" dirty="0"/>
          </a:p>
        </p:txBody>
      </p:sp>
      <p:pic>
        <p:nvPicPr>
          <p:cNvPr id="9" name="Obrázek 8" descr="pqfp386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2492896"/>
            <a:ext cx="4248472" cy="4225483"/>
          </a:xfrm>
          <a:prstGeom prst="rect">
            <a:avLst/>
          </a:prstGeom>
        </p:spPr>
      </p:pic>
      <p:pic>
        <p:nvPicPr>
          <p:cNvPr id="11" name="Obrázek 10" descr="pga386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2348880"/>
            <a:ext cx="4176465" cy="4176465"/>
          </a:xfrm>
          <a:prstGeom prst="rect">
            <a:avLst/>
          </a:prstGeom>
        </p:spPr>
      </p:pic>
      <p:sp>
        <p:nvSpPr>
          <p:cNvPr id="12" name="Zástupný symbol pro obsah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0350" y="0"/>
            <a:ext cx="25336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319177"/>
            <a:ext cx="2555776" cy="253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437112"/>
            <a:ext cx="3633604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700808"/>
            <a:ext cx="5472608" cy="2880320"/>
          </a:xfrm>
        </p:spPr>
        <p:txBody>
          <a:bodyPr>
            <a:noAutofit/>
          </a:bodyPr>
          <a:lstStyle/>
          <a:p>
            <a:r>
              <a:rPr lang="cs-CZ" sz="2400" dirty="0" smtClean="0"/>
              <a:t>32-bitový procesor </a:t>
            </a:r>
            <a:r>
              <a:rPr lang="cs-CZ" sz="2000" dirty="0" smtClean="0"/>
              <a:t>(32b. </a:t>
            </a:r>
            <a:r>
              <a:rPr lang="cs-CZ" sz="2000" dirty="0" err="1" smtClean="0"/>
              <a:t>addr</a:t>
            </a:r>
            <a:r>
              <a:rPr lang="cs-CZ" sz="2000" dirty="0" smtClean="0"/>
              <a:t>., 32b. data)</a:t>
            </a:r>
          </a:p>
          <a:p>
            <a:r>
              <a:rPr lang="cs-CZ" sz="2400" b="1" dirty="0" smtClean="0"/>
              <a:t>integrované FPU</a:t>
            </a:r>
          </a:p>
          <a:p>
            <a:r>
              <a:rPr lang="cs-CZ" sz="2400" b="1" dirty="0" err="1" smtClean="0"/>
              <a:t>pipeline</a:t>
            </a:r>
            <a:r>
              <a:rPr lang="cs-CZ" sz="2400" b="1" dirty="0" smtClean="0"/>
              <a:t> o 3 stupních</a:t>
            </a:r>
          </a:p>
          <a:p>
            <a:r>
              <a:rPr lang="cs-CZ" sz="2400" dirty="0" smtClean="0"/>
              <a:t>16-100 MHz</a:t>
            </a:r>
          </a:p>
          <a:p>
            <a:r>
              <a:rPr lang="cs-CZ" sz="2400" dirty="0" smtClean="0"/>
              <a:t>technologie 1 – 0,6 um</a:t>
            </a:r>
          </a:p>
          <a:p>
            <a:r>
              <a:rPr lang="cs-CZ" sz="2400" dirty="0" smtClean="0"/>
              <a:t>pouzdro PGA (</a:t>
            </a:r>
            <a:r>
              <a:rPr lang="cs-CZ" sz="2400" dirty="0" err="1" smtClean="0"/>
              <a:t>socket</a:t>
            </a:r>
            <a:r>
              <a:rPr lang="cs-CZ" sz="2400" dirty="0" smtClean="0"/>
              <a:t> 1,2,3), PQFP</a:t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1989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56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80486</a:t>
            </a:r>
            <a:endParaRPr lang="cs-CZ" sz="4000" b="1" dirty="0"/>
          </a:p>
        </p:txBody>
      </p:sp>
      <p:sp>
        <p:nvSpPr>
          <p:cNvPr id="9" name="TextovéPole 8"/>
          <p:cNvSpPr txBox="1"/>
          <p:nvPr/>
        </p:nvSpPr>
        <p:spPr>
          <a:xfrm>
            <a:off x="6012160" y="4653136"/>
            <a:ext cx="282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b="1" dirty="0" smtClean="0"/>
              <a:t>486 DX – s FPU</a:t>
            </a:r>
          </a:p>
          <a:p>
            <a:r>
              <a:rPr lang="cs-CZ" sz="2800" b="1" dirty="0" smtClean="0"/>
              <a:t>486 SX – bez FPU</a:t>
            </a:r>
          </a:p>
          <a:p>
            <a:r>
              <a:rPr lang="cs-CZ" sz="2400" i="1" dirty="0" smtClean="0"/>
              <a:t>486 DX2 – násobič 2x</a:t>
            </a:r>
          </a:p>
          <a:p>
            <a:r>
              <a:rPr lang="cs-CZ" sz="2400" i="1" dirty="0" smtClean="0"/>
              <a:t>486 DX4 – násobič 3x</a:t>
            </a:r>
            <a:endParaRPr lang="cs-CZ" sz="2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332656"/>
            <a:ext cx="2894627" cy="288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1989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56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80486</a:t>
            </a:r>
            <a:endParaRPr lang="cs-CZ" sz="4000" b="1" dirty="0"/>
          </a:p>
        </p:txBody>
      </p:sp>
      <p:pic>
        <p:nvPicPr>
          <p:cNvPr id="7" name="Zástupný symbol pro obsah 6" descr="pga486u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3"/>
            <a:ext cx="5417081" cy="5301208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88640"/>
            <a:ext cx="2384103" cy="321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8976" y="0"/>
            <a:ext cx="3645024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700808"/>
            <a:ext cx="5472608" cy="2880320"/>
          </a:xfrm>
        </p:spPr>
        <p:txBody>
          <a:bodyPr>
            <a:noAutofit/>
          </a:bodyPr>
          <a:lstStyle/>
          <a:p>
            <a:r>
              <a:rPr lang="cs-CZ" sz="2400" dirty="0" smtClean="0"/>
              <a:t>32-bitový procesor </a:t>
            </a:r>
            <a:r>
              <a:rPr lang="cs-CZ" sz="2000" dirty="0" smtClean="0"/>
              <a:t>(32b. </a:t>
            </a:r>
            <a:r>
              <a:rPr lang="cs-CZ" sz="2000" dirty="0" err="1" smtClean="0"/>
              <a:t>addr</a:t>
            </a:r>
            <a:r>
              <a:rPr lang="cs-CZ" sz="2000" dirty="0" smtClean="0"/>
              <a:t>., 64b. data)</a:t>
            </a:r>
          </a:p>
          <a:p>
            <a:r>
              <a:rPr lang="cs-CZ" sz="2400" b="1" dirty="0" smtClean="0"/>
              <a:t>2x </a:t>
            </a:r>
            <a:r>
              <a:rPr lang="cs-CZ" sz="2400" b="1" dirty="0" err="1" smtClean="0"/>
              <a:t>pipeline</a:t>
            </a:r>
            <a:r>
              <a:rPr lang="cs-CZ" sz="2400" b="1" dirty="0" smtClean="0"/>
              <a:t> o 5 stupních</a:t>
            </a:r>
          </a:p>
          <a:p>
            <a:r>
              <a:rPr lang="cs-CZ" sz="2400" dirty="0" smtClean="0"/>
              <a:t>60-200 MHz, FSB 50-66 MHz (1x – 3x)</a:t>
            </a:r>
          </a:p>
          <a:p>
            <a:r>
              <a:rPr lang="cs-CZ" sz="2400" dirty="0" smtClean="0"/>
              <a:t>technologie 0,8 – 0,35 um</a:t>
            </a:r>
          </a:p>
          <a:p>
            <a:r>
              <a:rPr lang="cs-CZ" sz="2400" dirty="0" smtClean="0"/>
              <a:t>pouzdro </a:t>
            </a:r>
            <a:r>
              <a:rPr lang="cs-CZ" sz="2400" smtClean="0"/>
              <a:t>PGA (Socket 4,5,7)</a:t>
            </a:r>
          </a:p>
          <a:p>
            <a:r>
              <a:rPr lang="cs-CZ" sz="2400" smtClean="0"/>
              <a:t>cache až 1MB na základní desce</a:t>
            </a:r>
            <a:r>
              <a:rPr lang="cs-CZ" sz="2400" dirty="0" smtClean="0"/>
              <a:t/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1993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3054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Pentium</a:t>
            </a:r>
            <a:endParaRPr lang="cs-CZ" sz="4000" b="1" dirty="0"/>
          </a:p>
        </p:txBody>
      </p:sp>
      <p:sp>
        <p:nvSpPr>
          <p:cNvPr id="6" name="TextovéPole 5"/>
          <p:cNvSpPr txBox="1"/>
          <p:nvPr/>
        </p:nvSpPr>
        <p:spPr>
          <a:xfrm>
            <a:off x="467544" y="4725144"/>
            <a:ext cx="8207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i="1" smtClean="0"/>
              <a:t>první Pentia (freq. 60 a 66 MHz) obsahovala chybu ve výpočtech </a:t>
            </a:r>
          </a:p>
          <a:p>
            <a:r>
              <a:rPr lang="cs-CZ" sz="2400" i="1" smtClean="0"/>
              <a:t>v plovoucí desetinné čárce, rovnice </a:t>
            </a:r>
            <a:r>
              <a:rPr lang="cs-CZ" sz="2400" b="1" i="1" smtClean="0"/>
              <a:t>z = ( x / y ) * y – x</a:t>
            </a:r>
            <a:r>
              <a:rPr lang="cs-CZ" sz="2400" i="1" smtClean="0"/>
              <a:t> </a:t>
            </a:r>
          </a:p>
          <a:p>
            <a:r>
              <a:rPr lang="cs-CZ" sz="2400" i="1" smtClean="0"/>
              <a:t>se ne vždy rovnala 0 pro velký počet číslic za desetinnou čárkou.</a:t>
            </a:r>
            <a:endParaRPr lang="cs-CZ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700808"/>
            <a:ext cx="8136904" cy="4680520"/>
          </a:xfrm>
        </p:spPr>
        <p:txBody>
          <a:bodyPr>
            <a:noAutofit/>
          </a:bodyPr>
          <a:lstStyle/>
          <a:p>
            <a:r>
              <a:rPr lang="cs-CZ" sz="2400" smtClean="0"/>
              <a:t>32-bitový procesor</a:t>
            </a:r>
          </a:p>
          <a:p>
            <a:r>
              <a:rPr lang="cs-CZ" sz="2400" smtClean="0"/>
              <a:t>64-bitů data bus</a:t>
            </a:r>
          </a:p>
          <a:p>
            <a:r>
              <a:rPr lang="cs-CZ" sz="2400" b="1" smtClean="0"/>
              <a:t>36-bitů  address bus (64GB RAM)</a:t>
            </a:r>
          </a:p>
          <a:p>
            <a:r>
              <a:rPr lang="cs-CZ" sz="2400" smtClean="0"/>
              <a:t>150-200 MHz</a:t>
            </a:r>
            <a:endParaRPr lang="cs-CZ" sz="2400" dirty="0" smtClean="0"/>
          </a:p>
          <a:p>
            <a:r>
              <a:rPr lang="cs-CZ" sz="2400" smtClean="0"/>
              <a:t>technologie 0,35 um</a:t>
            </a:r>
          </a:p>
          <a:p>
            <a:r>
              <a:rPr lang="cs-CZ" sz="2400" smtClean="0"/>
              <a:t>až 68 mil. tranzistorů</a:t>
            </a:r>
            <a:br>
              <a:rPr lang="cs-CZ" sz="2400" smtClean="0"/>
            </a:br>
            <a:r>
              <a:rPr lang="cs-CZ" sz="2400" smtClean="0"/>
              <a:t>(vlastní jádro 5,5 mil., 256kB cache = 15,5 mil. tranzistorů)</a:t>
            </a:r>
            <a:endParaRPr lang="cs-CZ" sz="2400" dirty="0" smtClean="0"/>
          </a:p>
          <a:p>
            <a:r>
              <a:rPr lang="cs-CZ" sz="2400" dirty="0" smtClean="0"/>
              <a:t>pouzdro </a:t>
            </a:r>
            <a:r>
              <a:rPr lang="cs-CZ" sz="2400" smtClean="0"/>
              <a:t>PGA (Socket 8)</a:t>
            </a:r>
          </a:p>
          <a:p>
            <a:r>
              <a:rPr lang="cs-CZ" sz="2400" b="1" smtClean="0"/>
              <a:t>L2 cache součástí CPU pracující na frekvenci jádra</a:t>
            </a:r>
          </a:p>
          <a:p>
            <a:r>
              <a:rPr lang="cs-CZ" sz="2400" b="1" smtClean="0"/>
              <a:t>pipeline 12 stupňů </a:t>
            </a:r>
            <a:r>
              <a:rPr lang="cs-CZ" sz="2400" dirty="0" smtClean="0"/>
              <a:t/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smtClean="0"/>
              <a:t>1995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815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smtClean="0"/>
              <a:t>Pentium Pro</a:t>
            </a:r>
            <a:endParaRPr lang="cs-CZ" sz="4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1680" y="260649"/>
            <a:ext cx="345638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700808"/>
            <a:ext cx="5472608" cy="4176464"/>
          </a:xfrm>
        </p:spPr>
        <p:txBody>
          <a:bodyPr>
            <a:noAutofit/>
          </a:bodyPr>
          <a:lstStyle/>
          <a:p>
            <a:r>
              <a:rPr lang="cs-CZ" sz="2400" dirty="0" smtClean="0"/>
              <a:t>32-bitový procesor </a:t>
            </a:r>
            <a:r>
              <a:rPr lang="cs-CZ" sz="2000" dirty="0" smtClean="0"/>
              <a:t>(32b. </a:t>
            </a:r>
            <a:r>
              <a:rPr lang="cs-CZ" sz="2000" dirty="0" err="1" smtClean="0"/>
              <a:t>addr</a:t>
            </a:r>
            <a:r>
              <a:rPr lang="cs-CZ" sz="2000" dirty="0" smtClean="0"/>
              <a:t>., 64b. data)</a:t>
            </a:r>
          </a:p>
          <a:p>
            <a:r>
              <a:rPr lang="cs-CZ" sz="2400" b="1" smtClean="0"/>
              <a:t>MMX = MultiMedia eXtension</a:t>
            </a:r>
          </a:p>
          <a:p>
            <a:pPr>
              <a:buNone/>
            </a:pPr>
            <a:r>
              <a:rPr lang="cs-CZ" sz="2400" b="1" smtClean="0"/>
              <a:t>        (57 nových instrukcí)</a:t>
            </a:r>
            <a:endParaRPr lang="cs-CZ" sz="2400" b="1" dirty="0" smtClean="0"/>
          </a:p>
          <a:p>
            <a:r>
              <a:rPr lang="cs-CZ" sz="2400" smtClean="0"/>
              <a:t>120-233 </a:t>
            </a:r>
            <a:r>
              <a:rPr lang="cs-CZ" sz="2400" dirty="0" smtClean="0"/>
              <a:t>MHz, </a:t>
            </a:r>
            <a:r>
              <a:rPr lang="cs-CZ" sz="2400" smtClean="0"/>
              <a:t>FSB 60-66 MHz</a:t>
            </a:r>
            <a:endParaRPr lang="cs-CZ" sz="2400" dirty="0" smtClean="0"/>
          </a:p>
          <a:p>
            <a:r>
              <a:rPr lang="cs-CZ" sz="2400" smtClean="0"/>
              <a:t>technologie 0,35 – 0,28 um</a:t>
            </a:r>
          </a:p>
          <a:p>
            <a:r>
              <a:rPr lang="cs-CZ" sz="2400" smtClean="0"/>
              <a:t>4,5 mil. tranzistorů</a:t>
            </a:r>
            <a:endParaRPr lang="cs-CZ" sz="2400" dirty="0" smtClean="0"/>
          </a:p>
          <a:p>
            <a:r>
              <a:rPr lang="cs-CZ" sz="2400" dirty="0" smtClean="0"/>
              <a:t>pouzdro </a:t>
            </a:r>
            <a:r>
              <a:rPr lang="cs-CZ" sz="2400" smtClean="0"/>
              <a:t>PGA (Socket 7)</a:t>
            </a:r>
          </a:p>
          <a:p>
            <a:r>
              <a:rPr lang="cs-CZ" sz="2400" smtClean="0"/>
              <a:t>L2 cache až 2MB na základní desce</a:t>
            </a:r>
          </a:p>
          <a:p>
            <a:pPr>
              <a:buNone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smtClean="0"/>
              <a:t>1996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3270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smtClean="0"/>
              <a:t>Pentium MMX</a:t>
            </a:r>
            <a:endParaRPr lang="cs-CZ" sz="4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3966" y="188641"/>
            <a:ext cx="3440034" cy="3528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Parametry CPU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cs-CZ" sz="2800" smtClean="0"/>
              <a:t>výrobce, model</a:t>
            </a:r>
          </a:p>
          <a:p>
            <a:r>
              <a:rPr lang="cs-CZ" sz="2800" smtClean="0"/>
              <a:t>šířka slova (8, 16, 32, 64bit)</a:t>
            </a:r>
          </a:p>
          <a:p>
            <a:r>
              <a:rPr lang="cs-CZ" sz="2800" smtClean="0"/>
              <a:t>šířka datové sběrnice</a:t>
            </a:r>
          </a:p>
          <a:p>
            <a:r>
              <a:rPr lang="cs-CZ" sz="2800" smtClean="0"/>
              <a:t>šířka adresové sběrnice</a:t>
            </a:r>
          </a:p>
          <a:p>
            <a:r>
              <a:rPr lang="cs-CZ" sz="2800" smtClean="0"/>
              <a:t>frekvence (MHz, GHz)</a:t>
            </a:r>
          </a:p>
          <a:p>
            <a:r>
              <a:rPr lang="cs-CZ" sz="2800" smtClean="0"/>
              <a:t>frekvence FSB</a:t>
            </a:r>
          </a:p>
          <a:p>
            <a:r>
              <a:rPr lang="cs-CZ" sz="2800" smtClean="0"/>
              <a:t>architektura (počet registrů, vnitřní zapojení, počet ALU, pipeline, hyper-threading, …)</a:t>
            </a:r>
          </a:p>
          <a:p>
            <a:r>
              <a:rPr lang="cs-CZ" sz="2800" smtClean="0"/>
              <a:t>vyrovnávací paměť (cache), umístění, frekvence </a:t>
            </a:r>
          </a:p>
          <a:p>
            <a:r>
              <a:rPr lang="cs-CZ" sz="2800" smtClean="0"/>
              <a:t>instrukční sada (CISC, RISC), její doplňky (MMX, SSE)</a:t>
            </a:r>
            <a:endParaRPr lang="cs-CZ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Intel Pentium</a:t>
            </a:r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72816"/>
            <a:ext cx="9014484" cy="463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Intel Pentium</a:t>
            </a:r>
            <a:endParaRPr lang="cs-CZ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39" y="1772816"/>
            <a:ext cx="9034565" cy="481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Intel Microarchitecture Roadmap</a:t>
            </a:r>
            <a:endParaRPr lang="cs-CZ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7150" y="2438400"/>
            <a:ext cx="92583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CPU Intel dle architektur</a:t>
            </a:r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3912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bdélník 3"/>
          <p:cNvSpPr/>
          <p:nvPr/>
        </p:nvSpPr>
        <p:spPr>
          <a:xfrm>
            <a:off x="2123728" y="6309320"/>
            <a:ext cx="4507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smtClean="0"/>
              <a:t>http://en.wikipedia.org/wiki/Intel_processor</a:t>
            </a:r>
            <a:endParaRPr lang="cs-CZ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r>
              <a:rPr lang="cs-CZ" dirty="0" smtClean="0"/>
              <a:t>Intel x86 </a:t>
            </a:r>
            <a:r>
              <a:rPr lang="cs-CZ" dirty="0" err="1" smtClean="0"/>
              <a:t>microarchitectures</a:t>
            </a:r>
            <a:endParaRPr lang="cs-CZ" dirty="0"/>
          </a:p>
        </p:txBody>
      </p:sp>
      <p:graphicFrame>
        <p:nvGraphicFramePr>
          <p:cNvPr id="4" name="Tabul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93480"/>
              </p:ext>
            </p:extLst>
          </p:nvPr>
        </p:nvGraphicFramePr>
        <p:xfrm>
          <a:off x="611559" y="1052736"/>
          <a:ext cx="8064897" cy="501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9"/>
                <a:gridCol w="4824536"/>
                <a:gridCol w="1728192"/>
              </a:tblGrid>
              <a:tr h="417799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Pipeline</a:t>
                      </a:r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8086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286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i386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i486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3 stages</a:t>
                      </a:r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5 stages</a:t>
                      </a:r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P6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aseline="0" smtClean="0"/>
                        <a:t>14 &amp; 10 stages</a:t>
                      </a:r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NetBurst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20</a:t>
                      </a:r>
                      <a:r>
                        <a:rPr lang="cs-CZ" baseline="0" smtClean="0"/>
                        <a:t> &amp; 31 stages</a:t>
                      </a:r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smtClean="0"/>
                        <a:t>Core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Podpora vícejaderných procesorů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14 stages</a:t>
                      </a:r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dirty="0" err="1" smtClean="0"/>
                        <a:t>Nehalem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Integrovaný paměťový řadič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dirty="0" err="1" smtClean="0"/>
                        <a:t>Sandy</a:t>
                      </a:r>
                      <a:r>
                        <a:rPr lang="cs-CZ" dirty="0" smtClean="0"/>
                        <a:t> </a:t>
                      </a:r>
                      <a:r>
                        <a:rPr lang="cs-CZ" dirty="0" err="1" smtClean="0"/>
                        <a:t>Bridge</a:t>
                      </a:r>
                      <a:endParaRPr lang="cs-CZ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Integrované</a:t>
                      </a:r>
                      <a:r>
                        <a:rPr lang="cs-CZ" baseline="0" dirty="0" smtClean="0"/>
                        <a:t> rozhraní PCI Express (není nutný NB)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</a:tr>
              <a:tr h="417799">
                <a:tc>
                  <a:txBody>
                    <a:bodyPr/>
                    <a:lstStyle/>
                    <a:p>
                      <a:r>
                        <a:rPr lang="cs-CZ" i="1" dirty="0" err="1" smtClean="0"/>
                        <a:t>Bonnel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i="1" dirty="0" err="1" smtClean="0"/>
                        <a:t>Low-power</a:t>
                      </a:r>
                      <a:r>
                        <a:rPr lang="cs-CZ" i="1" dirty="0" smtClean="0"/>
                        <a:t> Atom CPU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i="1" dirty="0" smtClean="0"/>
                        <a:t>16 </a:t>
                      </a:r>
                      <a:r>
                        <a:rPr lang="cs-CZ" i="1" dirty="0" err="1" smtClean="0"/>
                        <a:t>stages</a:t>
                      </a:r>
                      <a:endParaRPr lang="cs-CZ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bdélník 4"/>
          <p:cNvSpPr/>
          <p:nvPr/>
        </p:nvSpPr>
        <p:spPr>
          <a:xfrm>
            <a:off x="1187624" y="630932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smtClean="0"/>
              <a:t>http://en.wikipedia.org/wiki/List_of_Intel_CPU_microarchitectures</a:t>
            </a:r>
            <a:endParaRPr lang="cs-CZ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398" y="-459432"/>
            <a:ext cx="8790090" cy="761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Tick-Tock Intel Roadmap</a:t>
            </a:r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962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70" y="188640"/>
            <a:ext cx="9156569" cy="650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95155"/>
            <a:ext cx="9144000" cy="56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Vývoj CPU vedoucí k vyššímu výkonu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Větší šířka slova (4b. -&gt; 64b.)</a:t>
            </a:r>
          </a:p>
          <a:p>
            <a:pPr lvl="1"/>
            <a:r>
              <a:rPr lang="cs-CZ" dirty="0" smtClean="0"/>
              <a:t>Zpracování větších čísel v jednom taktu</a:t>
            </a:r>
          </a:p>
          <a:p>
            <a:r>
              <a:rPr lang="cs-CZ" dirty="0" smtClean="0"/>
              <a:t>Rozšiřování datové sběrnice (4b. -&gt; 128b.)</a:t>
            </a:r>
          </a:p>
          <a:p>
            <a:pPr lvl="1"/>
            <a:r>
              <a:rPr lang="cs-CZ" dirty="0" smtClean="0"/>
              <a:t>Rychlejší komunikace procesoru s okolím, především s pamětí</a:t>
            </a:r>
          </a:p>
          <a:p>
            <a:r>
              <a:rPr lang="cs-CZ" dirty="0" smtClean="0"/>
              <a:t>Rozšiřování adresové sběrnice  (16b. -&gt;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8436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Parametry CPU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800" smtClean="0"/>
              <a:t>typ pouzdra, počet pinů a patice (DIP, Slot, PGA, LGA)</a:t>
            </a:r>
          </a:p>
          <a:p>
            <a:r>
              <a:rPr lang="cs-CZ" sz="2800" smtClean="0"/>
              <a:t>napájení (V)</a:t>
            </a:r>
          </a:p>
          <a:p>
            <a:r>
              <a:rPr lang="cs-CZ" sz="2800" smtClean="0"/>
              <a:t>TDP (W)   </a:t>
            </a:r>
            <a:r>
              <a:rPr lang="cs-CZ" sz="2000" smtClean="0"/>
              <a:t>Thermal Design Power – navržený tepelný výkon</a:t>
            </a:r>
          </a:p>
          <a:p>
            <a:r>
              <a:rPr lang="cs-CZ" sz="2800" smtClean="0"/>
              <a:t>počet tranzistorů</a:t>
            </a:r>
          </a:p>
          <a:p>
            <a:r>
              <a:rPr lang="cs-CZ" sz="2800" smtClean="0"/>
              <a:t>počet jader</a:t>
            </a:r>
          </a:p>
          <a:p>
            <a:r>
              <a:rPr lang="cs-CZ" sz="2800" smtClean="0"/>
              <a:t>použitá technologie (32nm)</a:t>
            </a:r>
          </a:p>
          <a:p>
            <a:pPr>
              <a:buNone/>
            </a:pPr>
            <a:endParaRPr lang="cs-CZ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1143000"/>
          </a:xfrm>
        </p:spPr>
        <p:txBody>
          <a:bodyPr/>
          <a:lstStyle/>
          <a:p>
            <a:r>
              <a:rPr lang="cs-CZ" dirty="0" smtClean="0"/>
              <a:t>Historie procesorů Intel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988840"/>
            <a:ext cx="422447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692696"/>
            <a:ext cx="224246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1971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3777283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4-bitový procesor</a:t>
            </a:r>
          </a:p>
          <a:p>
            <a:r>
              <a:rPr lang="cs-CZ" dirty="0" smtClean="0"/>
              <a:t>750 kHz</a:t>
            </a:r>
          </a:p>
          <a:p>
            <a:r>
              <a:rPr lang="cs-CZ" dirty="0"/>
              <a:t>p</a:t>
            </a:r>
            <a:r>
              <a:rPr lang="cs-CZ" dirty="0" smtClean="0"/>
              <a:t>ouzdro DIP, 16 pinů</a:t>
            </a:r>
          </a:p>
          <a:p>
            <a:r>
              <a:rPr lang="cs-CZ" dirty="0" smtClean="0"/>
              <a:t>2300 tranzistorů</a:t>
            </a:r>
          </a:p>
          <a:p>
            <a:r>
              <a:rPr lang="cs-CZ" dirty="0" smtClean="0"/>
              <a:t>technologie 10um</a:t>
            </a:r>
          </a:p>
          <a:p>
            <a:endParaRPr lang="cs-CZ" dirty="0"/>
          </a:p>
          <a:p>
            <a:r>
              <a:rPr lang="cs-CZ" sz="2400" dirty="0" smtClean="0"/>
              <a:t>16 registrů po 4 bitech</a:t>
            </a:r>
          </a:p>
          <a:p>
            <a:r>
              <a:rPr lang="cs-CZ" sz="2400" dirty="0" smtClean="0"/>
              <a:t>zvlášť paměť pro data (640B) a programy (4kB)</a:t>
            </a:r>
          </a:p>
          <a:p>
            <a:r>
              <a:rPr lang="cs-CZ" sz="2400" dirty="0" smtClean="0"/>
              <a:t>jediná 4-bitová sběrnice pro přenos dat i 12-bitových adres</a:t>
            </a:r>
            <a:endParaRPr lang="cs-CZ" sz="2400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1340768"/>
            <a:ext cx="230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4004</a:t>
            </a:r>
            <a:endParaRPr lang="cs-CZ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88640"/>
            <a:ext cx="5280897" cy="362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137323"/>
          </a:xfrm>
        </p:spPr>
        <p:txBody>
          <a:bodyPr>
            <a:noAutofit/>
          </a:bodyPr>
          <a:lstStyle/>
          <a:p>
            <a:r>
              <a:rPr lang="cs-CZ" sz="2800" dirty="0"/>
              <a:t>8</a:t>
            </a:r>
            <a:r>
              <a:rPr lang="cs-CZ" sz="2800" dirty="0" smtClean="0"/>
              <a:t>-bitový procesor</a:t>
            </a:r>
          </a:p>
          <a:p>
            <a:r>
              <a:rPr lang="cs-CZ" sz="2800" dirty="0" smtClean="0"/>
              <a:t>1-2 MHz</a:t>
            </a:r>
          </a:p>
          <a:p>
            <a:r>
              <a:rPr lang="cs-CZ" sz="2800" dirty="0"/>
              <a:t>p</a:t>
            </a:r>
            <a:r>
              <a:rPr lang="cs-CZ" sz="2800" dirty="0" smtClean="0"/>
              <a:t>ouzdro DIP, 40 pinů</a:t>
            </a:r>
          </a:p>
          <a:p>
            <a:r>
              <a:rPr lang="cs-CZ" sz="2800" dirty="0" smtClean="0"/>
              <a:t>6000 tranzistorů</a:t>
            </a:r>
          </a:p>
          <a:p>
            <a:r>
              <a:rPr lang="cs-CZ" sz="2800" dirty="0" smtClean="0"/>
              <a:t>technologie 6um</a:t>
            </a:r>
          </a:p>
          <a:p>
            <a:endParaRPr lang="cs-CZ" sz="2800" dirty="0"/>
          </a:p>
          <a:p>
            <a:r>
              <a:rPr lang="cs-CZ" sz="2800" dirty="0" smtClean="0"/>
              <a:t>8-bitová datová sběrnice</a:t>
            </a:r>
          </a:p>
          <a:p>
            <a:r>
              <a:rPr lang="cs-CZ" sz="2800" dirty="0" smtClean="0"/>
              <a:t>16-bitová adresová sběrnice </a:t>
            </a:r>
            <a:br>
              <a:rPr lang="cs-CZ" sz="2800" dirty="0" smtClean="0"/>
            </a:br>
            <a:r>
              <a:rPr lang="cs-CZ" sz="2800" dirty="0" smtClean="0"/>
              <a:t>       =&gt; adresace 64kB paměti</a:t>
            </a:r>
            <a:endParaRPr lang="cs-CZ" sz="2800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1974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980728"/>
            <a:ext cx="230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8080</a:t>
            </a:r>
            <a:endParaRPr lang="cs-CZ" sz="40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429000"/>
            <a:ext cx="360063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924944"/>
            <a:ext cx="3781785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573016"/>
            <a:ext cx="4248472" cy="312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0475" y="0"/>
            <a:ext cx="3226021" cy="278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5536" y="1556792"/>
            <a:ext cx="5328592" cy="2304256"/>
          </a:xfrm>
        </p:spPr>
        <p:txBody>
          <a:bodyPr>
            <a:normAutofit/>
          </a:bodyPr>
          <a:lstStyle/>
          <a:p>
            <a:r>
              <a:rPr lang="cs-CZ" sz="2800" dirty="0" smtClean="0"/>
              <a:t>tento procesor, jeho vylepšená verze 8080A, případně odvozené procesory Z80 se staly základem mnoha 8-bitových počítačů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1974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776898"/>
            <a:ext cx="230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8080</a:t>
            </a:r>
            <a:endParaRPr lang="cs-CZ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88640"/>
            <a:ext cx="4176464" cy="251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5040560"/>
          </a:xfrm>
        </p:spPr>
        <p:txBody>
          <a:bodyPr>
            <a:noAutofit/>
          </a:bodyPr>
          <a:lstStyle/>
          <a:p>
            <a:r>
              <a:rPr lang="cs-CZ" sz="2400" b="1" dirty="0" smtClean="0"/>
              <a:t>16-bitový procesor</a:t>
            </a:r>
          </a:p>
          <a:p>
            <a:r>
              <a:rPr lang="cs-CZ" sz="2400" dirty="0" smtClean="0"/>
              <a:t>5-10 MHz</a:t>
            </a:r>
          </a:p>
          <a:p>
            <a:r>
              <a:rPr lang="cs-CZ" sz="2400" dirty="0"/>
              <a:t>p</a:t>
            </a:r>
            <a:r>
              <a:rPr lang="cs-CZ" sz="2400" dirty="0" smtClean="0"/>
              <a:t>ouzdro DIP, 40 pinů</a:t>
            </a:r>
          </a:p>
          <a:p>
            <a:r>
              <a:rPr lang="cs-CZ" sz="2400" dirty="0" smtClean="0"/>
              <a:t>29.000 tranzistorů</a:t>
            </a:r>
          </a:p>
          <a:p>
            <a:r>
              <a:rPr lang="cs-CZ" sz="2400" dirty="0" smtClean="0"/>
              <a:t>technologie 3um</a:t>
            </a:r>
          </a:p>
          <a:p>
            <a:endParaRPr lang="cs-CZ" sz="2400" dirty="0"/>
          </a:p>
          <a:p>
            <a:r>
              <a:rPr lang="cs-CZ" sz="2400" b="1" dirty="0" smtClean="0"/>
              <a:t>16-bitová datová sběrnice</a:t>
            </a:r>
          </a:p>
          <a:p>
            <a:r>
              <a:rPr lang="cs-CZ" sz="2400" dirty="0" smtClean="0"/>
              <a:t>20-bitová adresová sběrnice </a:t>
            </a:r>
          </a:p>
          <a:p>
            <a:pPr>
              <a:buNone/>
            </a:pPr>
            <a:r>
              <a:rPr lang="cs-CZ" sz="2400" dirty="0" smtClean="0"/>
              <a:t>           =&gt; adresace 1MB paměti</a:t>
            </a:r>
            <a:br>
              <a:rPr lang="cs-CZ" sz="2400" dirty="0" smtClean="0"/>
            </a:br>
            <a:endParaRPr lang="cs-CZ" sz="2400" dirty="0" smtClean="0"/>
          </a:p>
          <a:p>
            <a:r>
              <a:rPr lang="cs-CZ" sz="2400" dirty="0" smtClean="0"/>
              <a:t>první z architektury x86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1978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692696"/>
            <a:ext cx="230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8086</a:t>
            </a:r>
            <a:endParaRPr lang="cs-CZ" sz="40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8962" y="2564904"/>
            <a:ext cx="3299917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268760"/>
            <a:ext cx="5508104" cy="398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844824"/>
            <a:ext cx="4824536" cy="4608512"/>
          </a:xfrm>
        </p:spPr>
        <p:txBody>
          <a:bodyPr>
            <a:noAutofit/>
          </a:bodyPr>
          <a:lstStyle/>
          <a:p>
            <a:r>
              <a:rPr lang="cs-CZ" sz="1800" dirty="0" smtClean="0"/>
              <a:t>16-bitový procesor</a:t>
            </a:r>
          </a:p>
          <a:p>
            <a:r>
              <a:rPr lang="cs-CZ" sz="1800" dirty="0" smtClean="0"/>
              <a:t>20-bitová adresová sběrnice </a:t>
            </a:r>
          </a:p>
          <a:p>
            <a:pPr>
              <a:buNone/>
            </a:pPr>
            <a:r>
              <a:rPr lang="cs-CZ" sz="1800" dirty="0" smtClean="0"/>
              <a:t>           =&gt; adresace 1MB paměti</a:t>
            </a:r>
          </a:p>
          <a:p>
            <a:endParaRPr lang="cs-CZ" sz="1800" dirty="0" smtClean="0"/>
          </a:p>
          <a:p>
            <a:r>
              <a:rPr lang="cs-CZ" sz="1800" dirty="0" smtClean="0"/>
              <a:t>5-10 MHz</a:t>
            </a:r>
          </a:p>
          <a:p>
            <a:r>
              <a:rPr lang="cs-CZ" sz="1800" dirty="0"/>
              <a:t>p</a:t>
            </a:r>
            <a:r>
              <a:rPr lang="cs-CZ" sz="1800" dirty="0" smtClean="0"/>
              <a:t>ouzdro DIP, 40 pinů</a:t>
            </a:r>
          </a:p>
          <a:p>
            <a:r>
              <a:rPr lang="cs-CZ" sz="1800" dirty="0" smtClean="0"/>
              <a:t>29.000 tranzistorů</a:t>
            </a:r>
          </a:p>
          <a:p>
            <a:r>
              <a:rPr lang="cs-CZ" sz="1800" dirty="0" smtClean="0"/>
              <a:t>technologie 3um</a:t>
            </a:r>
          </a:p>
          <a:p>
            <a:endParaRPr lang="cs-CZ" sz="1800" dirty="0" smtClean="0"/>
          </a:p>
          <a:p>
            <a:r>
              <a:rPr lang="cs-CZ" sz="2400" b="1" dirty="0" smtClean="0"/>
              <a:t>pouze 8-bitová datová sběrnice</a:t>
            </a:r>
          </a:p>
          <a:p>
            <a:r>
              <a:rPr lang="cs-CZ" sz="2400" dirty="0" smtClean="0"/>
              <a:t>byl použit v prvním IBM PC</a:t>
            </a:r>
          </a:p>
          <a:p>
            <a:pPr>
              <a:buNone/>
            </a:pPr>
            <a:r>
              <a:rPr lang="cs-CZ" sz="2400" dirty="0" smtClean="0"/>
              <a:t/>
            </a:r>
            <a:br>
              <a:rPr lang="cs-CZ" sz="2400" dirty="0" smtClean="0"/>
            </a:br>
            <a:endParaRPr lang="cs-CZ" sz="2400" dirty="0" smtClean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1979</a:t>
            </a:r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539552" y="848906"/>
            <a:ext cx="230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b="1" dirty="0" smtClean="0"/>
              <a:t>Intel 8088</a:t>
            </a:r>
            <a:endParaRPr lang="cs-CZ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</TotalTime>
  <Words>687</Words>
  <Application>Microsoft Office PowerPoint</Application>
  <PresentationFormat>Předvádění na obrazovce (4:3)</PresentationFormat>
  <Paragraphs>191</Paragraphs>
  <Slides>29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0" baseType="lpstr">
      <vt:lpstr>Motiv sady Office</vt:lpstr>
      <vt:lpstr>CPU</vt:lpstr>
      <vt:lpstr>Parametry CPU</vt:lpstr>
      <vt:lpstr>Parametry CPU</vt:lpstr>
      <vt:lpstr>Historie procesorů Intel</vt:lpstr>
      <vt:lpstr>1971</vt:lpstr>
      <vt:lpstr>1974</vt:lpstr>
      <vt:lpstr>1974</vt:lpstr>
      <vt:lpstr>1978</vt:lpstr>
      <vt:lpstr>1979</vt:lpstr>
      <vt:lpstr>1982</vt:lpstr>
      <vt:lpstr>1982</vt:lpstr>
      <vt:lpstr>1985</vt:lpstr>
      <vt:lpstr>1985, 1988</vt:lpstr>
      <vt:lpstr>1989</vt:lpstr>
      <vt:lpstr>1989</vt:lpstr>
      <vt:lpstr>1993</vt:lpstr>
      <vt:lpstr>1995</vt:lpstr>
      <vt:lpstr>1996</vt:lpstr>
      <vt:lpstr>Prezentace aplikace PowerPoint</vt:lpstr>
      <vt:lpstr>Intel Pentium</vt:lpstr>
      <vt:lpstr>Intel Pentium</vt:lpstr>
      <vt:lpstr>Intel Microarchitecture Roadmap</vt:lpstr>
      <vt:lpstr>CPU Intel dle architektur</vt:lpstr>
      <vt:lpstr>Intel x86 microarchitectures</vt:lpstr>
      <vt:lpstr>Prezentace aplikace PowerPoint</vt:lpstr>
      <vt:lpstr>Tick-Tock Intel Roadmap</vt:lpstr>
      <vt:lpstr>Prezentace aplikace PowerPoint</vt:lpstr>
      <vt:lpstr>Prezentace aplikace PowerPoint</vt:lpstr>
      <vt:lpstr>Vývoj CPU vedoucí k vyššímu výkonu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</dc:title>
  <dc:creator>Martin</dc:creator>
  <cp:lastModifiedBy>Martin Koňařík</cp:lastModifiedBy>
  <cp:revision>80</cp:revision>
  <dcterms:created xsi:type="dcterms:W3CDTF">2010-12-07T18:33:50Z</dcterms:created>
  <dcterms:modified xsi:type="dcterms:W3CDTF">2012-09-26T08:01:02Z</dcterms:modified>
</cp:coreProperties>
</file>